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Lst>
  <p:sldSz cx="18288000" cy="10287000"/>
  <p:notesSz cx="6858000" cy="9144000"/>
  <p:embeddedFontLst>
    <p:embeddedFont>
      <p:font typeface="Canva Sans" panose="020B0604020202020204" charset="0"/>
      <p:regular r:id="rId8"/>
    </p:embeddedFont>
    <p:embeddedFont>
      <p:font typeface="Canva Sans Bold" panose="020B0604020202020204" charset="0"/>
      <p:regular r:id="rId9"/>
    </p:embeddedFont>
    <p:embeddedFont>
      <p:font typeface="Poppins Bold" panose="020B0604020202020204" charset="0"/>
      <p:regular r:id="rId1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39" d="100"/>
          <a:sy n="39" d="100"/>
        </p:scale>
        <p:origin x="940" y="5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1.fntdata"/><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font" Target="fonts/font2.fntdata"/><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10/17/2026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10/17/2026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10/17/2026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10/17/2026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6.sv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 Id="rId6" Type="http://schemas.openxmlformats.org/officeDocument/2006/relationships/hyperlink" Target="https://codeweek.eu/events" TargetMode="External"/><Relationship Id="rId5" Type="http://schemas.openxmlformats.org/officeDocument/2006/relationships/hyperlink" Target="https://codeweek.eu/add" TargetMode="Externa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png"/><Relationship Id="rId1" Type="http://schemas.openxmlformats.org/officeDocument/2006/relationships/slideLayout" Target="../slideLayouts/slideLayout7.xml"/><Relationship Id="rId5" Type="http://schemas.openxmlformats.org/officeDocument/2006/relationships/image" Target="../media/image16.png"/><Relationship Id="rId4" Type="http://schemas.openxmlformats.org/officeDocument/2006/relationships/image" Target="../media/image15.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3827" r="-3827"/>
            </a:stretch>
          </a:blipFill>
        </p:spPr>
        <p:txBody>
          <a:bodyPr/>
          <a:lstStyle/>
          <a:p>
            <a:endParaRPr lang="it-IT"/>
          </a:p>
        </p:txBody>
      </p:sp>
      <p:sp>
        <p:nvSpPr>
          <p:cNvPr id="3" name="Freeform 3"/>
          <p:cNvSpPr/>
          <p:nvPr/>
        </p:nvSpPr>
        <p:spPr>
          <a:xfrm>
            <a:off x="189700" y="876928"/>
            <a:ext cx="10615195" cy="7026197"/>
          </a:xfrm>
          <a:custGeom>
            <a:avLst/>
            <a:gdLst/>
            <a:ahLst/>
            <a:cxnLst/>
            <a:rect l="l" t="t" r="r" b="b"/>
            <a:pathLst>
              <a:path w="10615195" h="7026197">
                <a:moveTo>
                  <a:pt x="0" y="0"/>
                </a:moveTo>
                <a:lnTo>
                  <a:pt x="10615195" y="0"/>
                </a:lnTo>
                <a:lnTo>
                  <a:pt x="10615195" y="7026197"/>
                </a:lnTo>
                <a:lnTo>
                  <a:pt x="0" y="7026197"/>
                </a:lnTo>
                <a:lnTo>
                  <a:pt x="0" y="0"/>
                </a:lnTo>
                <a:close/>
              </a:path>
            </a:pathLst>
          </a:custGeom>
          <a:blipFill>
            <a:blip r:embed="rId3"/>
            <a:stretch>
              <a:fillRect l="-101291" r="-101291"/>
            </a:stretch>
          </a:blipFill>
        </p:spPr>
        <p:txBody>
          <a:bodyPr/>
          <a:lstStyle/>
          <a:p>
            <a:endParaRPr lang="it-IT"/>
          </a:p>
        </p:txBody>
      </p:sp>
      <p:sp>
        <p:nvSpPr>
          <p:cNvPr id="4" name="TextBox 4"/>
          <p:cNvSpPr txBox="1"/>
          <p:nvPr/>
        </p:nvSpPr>
        <p:spPr>
          <a:xfrm>
            <a:off x="479411" y="1449987"/>
            <a:ext cx="10035774" cy="5805437"/>
          </a:xfrm>
          <a:prstGeom prst="rect">
            <a:avLst/>
          </a:prstGeom>
        </p:spPr>
        <p:txBody>
          <a:bodyPr lIns="0" tIns="0" rIns="0" bIns="0" rtlCol="0" anchor="t">
            <a:spAutoFit/>
          </a:bodyPr>
          <a:lstStyle/>
          <a:p>
            <a:pPr algn="ctr">
              <a:lnSpc>
                <a:spcPts val="10065"/>
              </a:lnSpc>
            </a:pPr>
            <a:r>
              <a:rPr lang="it-IT" sz="7189" b="1">
                <a:solidFill>
                  <a:srgbClr val="FFFFFF"/>
                </a:solidFill>
                <a:latin typeface="Canva Sans Bold"/>
                <a:ea typeface="Canva Sans Bold"/>
                <a:cs typeface="Canva Sans Bold"/>
                <a:sym typeface="Canva Sans Bold"/>
              </a:rPr>
              <a:t>10-25 ottobre 2026</a:t>
            </a:r>
          </a:p>
          <a:p>
            <a:pPr algn="ctr">
              <a:lnSpc>
                <a:spcPts val="5165"/>
              </a:lnSpc>
            </a:pPr>
            <a:r>
              <a:rPr lang="en-US" sz="3689" b="1">
                <a:solidFill>
                  <a:srgbClr val="FFFFFF"/>
                </a:solidFill>
                <a:latin typeface="Canva Sans Bold"/>
                <a:ea typeface="Canva Sans Bold"/>
                <a:cs typeface="Canva Sans Bold"/>
                <a:sym typeface="Canva Sans Bold"/>
              </a:rPr>
              <a:t>Imparare a programmare ci aiuta a dare un senso al mondo che cambia rapidamente intorno a noi, ad ampliare la nostra comprensione di come funziona la tecnologia e a sviluppare abilità e capacità al fine di esplorare nuove idee e innovare.</a:t>
            </a:r>
          </a:p>
          <a:p>
            <a:pPr algn="ctr">
              <a:lnSpc>
                <a:spcPts val="5165"/>
              </a:lnSpc>
            </a:pPr>
            <a:endParaRPr lang="en-US" sz="3689" b="1">
              <a:solidFill>
                <a:srgbClr val="FFFFFF"/>
              </a:solidFill>
              <a:latin typeface="Canva Sans Bold"/>
              <a:ea typeface="Canva Sans Bold"/>
              <a:cs typeface="Canva Sans Bold"/>
              <a:sym typeface="Canva Sans Bold"/>
            </a:endParaRPr>
          </a:p>
        </p:txBody>
      </p:sp>
      <p:sp>
        <p:nvSpPr>
          <p:cNvPr id="5" name="Freeform 5"/>
          <p:cNvSpPr/>
          <p:nvPr/>
        </p:nvSpPr>
        <p:spPr>
          <a:xfrm>
            <a:off x="5640927" y="8205132"/>
            <a:ext cx="6425631" cy="1364172"/>
          </a:xfrm>
          <a:custGeom>
            <a:avLst/>
            <a:gdLst/>
            <a:ahLst/>
            <a:cxnLst/>
            <a:rect l="l" t="t" r="r" b="b"/>
            <a:pathLst>
              <a:path w="6425631" h="1364172">
                <a:moveTo>
                  <a:pt x="0" y="0"/>
                </a:moveTo>
                <a:lnTo>
                  <a:pt x="6425631" y="0"/>
                </a:lnTo>
                <a:lnTo>
                  <a:pt x="6425631" y="1364171"/>
                </a:lnTo>
                <a:lnTo>
                  <a:pt x="0" y="1364171"/>
                </a:lnTo>
                <a:lnTo>
                  <a:pt x="0" y="0"/>
                </a:lnTo>
                <a:close/>
              </a:path>
            </a:pathLst>
          </a:custGeom>
          <a:blipFill>
            <a:blip r:embed="rId4"/>
            <a:stretch>
              <a:fillRect/>
            </a:stretch>
          </a:blipFill>
        </p:spPr>
        <p:txBody>
          <a:bodyPr/>
          <a:lstStyle/>
          <a:p>
            <a:endParaRPr lang="it-IT"/>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3827" r="-3827"/>
            </a:stretch>
          </a:blipFill>
        </p:spPr>
        <p:txBody>
          <a:bodyPr/>
          <a:lstStyle/>
          <a:p>
            <a:endParaRPr lang="it-IT"/>
          </a:p>
        </p:txBody>
      </p:sp>
      <p:sp>
        <p:nvSpPr>
          <p:cNvPr id="3" name="Freeform 3"/>
          <p:cNvSpPr/>
          <p:nvPr/>
        </p:nvSpPr>
        <p:spPr>
          <a:xfrm>
            <a:off x="8314442" y="4752741"/>
            <a:ext cx="8790331" cy="5362102"/>
          </a:xfrm>
          <a:custGeom>
            <a:avLst/>
            <a:gdLst/>
            <a:ahLst/>
            <a:cxnLst/>
            <a:rect l="l" t="t" r="r" b="b"/>
            <a:pathLst>
              <a:path w="8790331" h="5362102">
                <a:moveTo>
                  <a:pt x="0" y="0"/>
                </a:moveTo>
                <a:lnTo>
                  <a:pt x="8790331" y="0"/>
                </a:lnTo>
                <a:lnTo>
                  <a:pt x="8790331" y="5362102"/>
                </a:lnTo>
                <a:lnTo>
                  <a:pt x="0" y="5362102"/>
                </a:lnTo>
                <a:lnTo>
                  <a:pt x="0" y="0"/>
                </a:lnTo>
                <a:close/>
              </a:path>
            </a:pathLst>
          </a:custGeom>
          <a:blipFill>
            <a:blip r:embed="rId3"/>
            <a:stretch>
              <a:fillRect/>
            </a:stretch>
          </a:blipFill>
        </p:spPr>
        <p:txBody>
          <a:bodyPr/>
          <a:lstStyle/>
          <a:p>
            <a:endParaRPr lang="it-IT"/>
          </a:p>
        </p:txBody>
      </p:sp>
      <p:sp>
        <p:nvSpPr>
          <p:cNvPr id="4" name="Freeform 4"/>
          <p:cNvSpPr/>
          <p:nvPr/>
        </p:nvSpPr>
        <p:spPr>
          <a:xfrm>
            <a:off x="8613388" y="3079389"/>
            <a:ext cx="7315200" cy="1673352"/>
          </a:xfrm>
          <a:custGeom>
            <a:avLst/>
            <a:gdLst/>
            <a:ahLst/>
            <a:cxnLst/>
            <a:rect l="l" t="t" r="r" b="b"/>
            <a:pathLst>
              <a:path w="7315200" h="1673352">
                <a:moveTo>
                  <a:pt x="0" y="0"/>
                </a:moveTo>
                <a:lnTo>
                  <a:pt x="7315200" y="0"/>
                </a:lnTo>
                <a:lnTo>
                  <a:pt x="7315200" y="1673352"/>
                </a:lnTo>
                <a:lnTo>
                  <a:pt x="0" y="167335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it-IT"/>
          </a:p>
        </p:txBody>
      </p:sp>
      <p:sp>
        <p:nvSpPr>
          <p:cNvPr id="5" name="TextBox 5"/>
          <p:cNvSpPr txBox="1"/>
          <p:nvPr/>
        </p:nvSpPr>
        <p:spPr>
          <a:xfrm>
            <a:off x="9224923" y="5540222"/>
            <a:ext cx="6969369" cy="3749041"/>
          </a:xfrm>
          <a:prstGeom prst="rect">
            <a:avLst/>
          </a:prstGeom>
        </p:spPr>
        <p:txBody>
          <a:bodyPr lIns="0" tIns="0" rIns="0" bIns="0" rtlCol="0" anchor="t">
            <a:spAutoFit/>
          </a:bodyPr>
          <a:lstStyle/>
          <a:p>
            <a:pPr algn="l">
              <a:lnSpc>
                <a:spcPts val="3359"/>
              </a:lnSpc>
            </a:pPr>
            <a:r>
              <a:rPr lang="en-US" sz="2399" b="1">
                <a:solidFill>
                  <a:srgbClr val="410998"/>
                </a:solidFill>
                <a:latin typeface="Canva Sans Bold"/>
                <a:ea typeface="Canva Sans Bold"/>
                <a:cs typeface="Canva Sans Bold"/>
                <a:sym typeface="Canva Sans Bold"/>
              </a:rPr>
              <a:t>Tutte le tecnologie digitali sono alimentate da righe di codice, dall’applicazione per ordinare cibo al GPS che usi per non sbagliare strada. Apprendere come programmare offre un vantaggio nel mondo digitale, permettendoti di controllarlo, modificarlo e persino di migliorarlo. La Code Week ti permette di comprendere il presente per cambiare il futuro.</a:t>
            </a:r>
          </a:p>
        </p:txBody>
      </p:sp>
      <p:sp>
        <p:nvSpPr>
          <p:cNvPr id="6" name="TextBox 6"/>
          <p:cNvSpPr txBox="1"/>
          <p:nvPr/>
        </p:nvSpPr>
        <p:spPr>
          <a:xfrm>
            <a:off x="9559311" y="2936514"/>
            <a:ext cx="5423355" cy="1716405"/>
          </a:xfrm>
          <a:prstGeom prst="rect">
            <a:avLst/>
          </a:prstGeom>
        </p:spPr>
        <p:txBody>
          <a:bodyPr lIns="0" tIns="0" rIns="0" bIns="0" rtlCol="0" anchor="t">
            <a:spAutoFit/>
          </a:bodyPr>
          <a:lstStyle/>
          <a:p>
            <a:pPr algn="ctr">
              <a:lnSpc>
                <a:spcPts val="6719"/>
              </a:lnSpc>
            </a:pPr>
            <a:r>
              <a:rPr lang="en-US" sz="4800" b="1">
                <a:solidFill>
                  <a:srgbClr val="410998"/>
                </a:solidFill>
                <a:latin typeface="Poppins Bold"/>
                <a:ea typeface="Poppins Bold"/>
                <a:cs typeface="Poppins Bold"/>
                <a:sym typeface="Poppins Bold"/>
              </a:rPr>
              <a:t>IL DIGITALE è LA NUOVA NORMA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3827" r="-3827"/>
            </a:stretch>
          </a:blipFill>
        </p:spPr>
        <p:txBody>
          <a:bodyPr/>
          <a:lstStyle/>
          <a:p>
            <a:endParaRPr lang="it-IT"/>
          </a:p>
        </p:txBody>
      </p:sp>
      <p:sp>
        <p:nvSpPr>
          <p:cNvPr id="3" name="Freeform 3"/>
          <p:cNvSpPr/>
          <p:nvPr/>
        </p:nvSpPr>
        <p:spPr>
          <a:xfrm>
            <a:off x="437643" y="4736469"/>
            <a:ext cx="8706357" cy="3869217"/>
          </a:xfrm>
          <a:custGeom>
            <a:avLst/>
            <a:gdLst/>
            <a:ahLst/>
            <a:cxnLst/>
            <a:rect l="l" t="t" r="r" b="b"/>
            <a:pathLst>
              <a:path w="8706357" h="3869217">
                <a:moveTo>
                  <a:pt x="0" y="0"/>
                </a:moveTo>
                <a:lnTo>
                  <a:pt x="8706357" y="0"/>
                </a:lnTo>
                <a:lnTo>
                  <a:pt x="8706357" y="3869217"/>
                </a:lnTo>
                <a:lnTo>
                  <a:pt x="0" y="3869217"/>
                </a:lnTo>
                <a:lnTo>
                  <a:pt x="0" y="0"/>
                </a:lnTo>
                <a:close/>
              </a:path>
            </a:pathLst>
          </a:custGeom>
          <a:blipFill>
            <a:blip r:embed="rId3"/>
            <a:stretch>
              <a:fillRect l="-51580" r="-51580"/>
            </a:stretch>
          </a:blipFill>
        </p:spPr>
        <p:txBody>
          <a:bodyPr/>
          <a:lstStyle/>
          <a:p>
            <a:endParaRPr lang="it-IT"/>
          </a:p>
        </p:txBody>
      </p:sp>
      <p:sp>
        <p:nvSpPr>
          <p:cNvPr id="4" name="Freeform 4"/>
          <p:cNvSpPr/>
          <p:nvPr/>
        </p:nvSpPr>
        <p:spPr>
          <a:xfrm>
            <a:off x="1028700" y="3323864"/>
            <a:ext cx="5442483" cy="999874"/>
          </a:xfrm>
          <a:custGeom>
            <a:avLst/>
            <a:gdLst/>
            <a:ahLst/>
            <a:cxnLst/>
            <a:rect l="l" t="t" r="r" b="b"/>
            <a:pathLst>
              <a:path w="5442483" h="999874">
                <a:moveTo>
                  <a:pt x="0" y="0"/>
                </a:moveTo>
                <a:lnTo>
                  <a:pt x="5442483" y="0"/>
                </a:lnTo>
                <a:lnTo>
                  <a:pt x="5442483" y="999875"/>
                </a:lnTo>
                <a:lnTo>
                  <a:pt x="0" y="999875"/>
                </a:lnTo>
                <a:lnTo>
                  <a:pt x="0" y="0"/>
                </a:lnTo>
                <a:close/>
              </a:path>
            </a:pathLst>
          </a:custGeom>
          <a:blipFill>
            <a:blip r:embed="rId4"/>
            <a:stretch>
              <a:fillRect t="-3703" b="-141239"/>
            </a:stretch>
          </a:blipFill>
        </p:spPr>
        <p:txBody>
          <a:bodyPr/>
          <a:lstStyle/>
          <a:p>
            <a:endParaRPr lang="it-IT"/>
          </a:p>
        </p:txBody>
      </p:sp>
      <p:sp>
        <p:nvSpPr>
          <p:cNvPr id="5" name="TextBox 5"/>
          <p:cNvSpPr txBox="1"/>
          <p:nvPr/>
        </p:nvSpPr>
        <p:spPr>
          <a:xfrm>
            <a:off x="-242828" y="3582694"/>
            <a:ext cx="8268120" cy="651509"/>
          </a:xfrm>
          <a:prstGeom prst="rect">
            <a:avLst/>
          </a:prstGeom>
        </p:spPr>
        <p:txBody>
          <a:bodyPr lIns="0" tIns="0" rIns="0" bIns="0" rtlCol="0" anchor="t">
            <a:spAutoFit/>
          </a:bodyPr>
          <a:lstStyle/>
          <a:p>
            <a:pPr algn="ctr">
              <a:lnSpc>
                <a:spcPts val="5040"/>
              </a:lnSpc>
            </a:pPr>
            <a:r>
              <a:rPr lang="en-US" sz="3600" b="1">
                <a:solidFill>
                  <a:srgbClr val="ED7D31"/>
                </a:solidFill>
                <a:latin typeface="Poppins Bold"/>
                <a:ea typeface="Poppins Bold"/>
                <a:cs typeface="Poppins Bold"/>
                <a:sym typeface="Poppins Bold"/>
              </a:rPr>
              <a:t>PERCHÈ L’EU CODE WEEK?</a:t>
            </a:r>
          </a:p>
        </p:txBody>
      </p:sp>
      <p:sp>
        <p:nvSpPr>
          <p:cNvPr id="6" name="TextBox 6"/>
          <p:cNvSpPr txBox="1"/>
          <p:nvPr/>
        </p:nvSpPr>
        <p:spPr>
          <a:xfrm>
            <a:off x="747519" y="5095875"/>
            <a:ext cx="8086606" cy="2920626"/>
          </a:xfrm>
          <a:prstGeom prst="rect">
            <a:avLst/>
          </a:prstGeom>
        </p:spPr>
        <p:txBody>
          <a:bodyPr lIns="0" tIns="0" rIns="0" bIns="0" rtlCol="0" anchor="t">
            <a:spAutoFit/>
          </a:bodyPr>
          <a:lstStyle/>
          <a:p>
            <a:pPr marL="515940" lvl="1" indent="-257970" algn="ctr">
              <a:lnSpc>
                <a:spcPts val="3345"/>
              </a:lnSpc>
              <a:buFont typeface="Arial"/>
              <a:buChar char="•"/>
            </a:pPr>
            <a:r>
              <a:rPr lang="en-US" sz="2389" b="1">
                <a:solidFill>
                  <a:srgbClr val="ED7D31"/>
                </a:solidFill>
                <a:latin typeface="Canva Sans Bold"/>
                <a:ea typeface="Canva Sans Bold"/>
                <a:cs typeface="Canva Sans Bold"/>
                <a:sym typeface="Canva Sans Bold"/>
              </a:rPr>
              <a:t>La programmazione risveglia la creatività</a:t>
            </a:r>
          </a:p>
          <a:p>
            <a:pPr marL="515940" lvl="1" indent="-257970" algn="ctr">
              <a:lnSpc>
                <a:spcPts val="3345"/>
              </a:lnSpc>
              <a:buFont typeface="Arial"/>
              <a:buChar char="•"/>
            </a:pPr>
            <a:r>
              <a:rPr lang="en-US" sz="2389" b="1">
                <a:solidFill>
                  <a:srgbClr val="ED7D31"/>
                </a:solidFill>
                <a:latin typeface="Canva Sans Bold"/>
                <a:ea typeface="Canva Sans Bold"/>
                <a:cs typeface="Canva Sans Bold"/>
                <a:sym typeface="Canva Sans Bold"/>
              </a:rPr>
              <a:t>La programmazione rende indipendenti</a:t>
            </a:r>
          </a:p>
          <a:p>
            <a:pPr marL="515940" lvl="1" indent="-257970" algn="ctr">
              <a:lnSpc>
                <a:spcPts val="3345"/>
              </a:lnSpc>
              <a:buFont typeface="Arial"/>
              <a:buChar char="•"/>
            </a:pPr>
            <a:r>
              <a:rPr lang="en-US" sz="2389" b="1">
                <a:solidFill>
                  <a:srgbClr val="ED7D31"/>
                </a:solidFill>
                <a:latin typeface="Canva Sans Bold"/>
                <a:ea typeface="Canva Sans Bold"/>
                <a:cs typeface="Canva Sans Bold"/>
                <a:sym typeface="Canva Sans Bold"/>
              </a:rPr>
              <a:t>La programmazione è l’alfabetizzazione di oggi</a:t>
            </a:r>
          </a:p>
          <a:p>
            <a:pPr marL="515940" lvl="1" indent="-257970" algn="ctr">
              <a:lnSpc>
                <a:spcPts val="3345"/>
              </a:lnSpc>
              <a:buFont typeface="Arial"/>
              <a:buChar char="•"/>
            </a:pPr>
            <a:r>
              <a:rPr lang="en-US" sz="2389" b="1">
                <a:solidFill>
                  <a:srgbClr val="ED7D31"/>
                </a:solidFill>
                <a:latin typeface="Canva Sans Bold"/>
                <a:ea typeface="Canva Sans Bold"/>
                <a:cs typeface="Canva Sans Bold"/>
                <a:sym typeface="Canva Sans Bold"/>
              </a:rPr>
              <a:t>La programmazione dà origine a nuove opportunità</a:t>
            </a:r>
          </a:p>
          <a:p>
            <a:pPr marL="515940" lvl="1" indent="-257970" algn="ctr">
              <a:lnSpc>
                <a:spcPts val="3345"/>
              </a:lnSpc>
              <a:buFont typeface="Arial"/>
              <a:buChar char="•"/>
            </a:pPr>
            <a:r>
              <a:rPr lang="en-US" sz="2389" b="1">
                <a:solidFill>
                  <a:srgbClr val="ED7D31"/>
                </a:solidFill>
                <a:latin typeface="Canva Sans Bold"/>
                <a:ea typeface="Canva Sans Bold"/>
                <a:cs typeface="Canva Sans Bold"/>
                <a:sym typeface="Canva Sans Bold"/>
              </a:rPr>
              <a:t>La programmazione è per tutti e tutte</a:t>
            </a:r>
          </a:p>
          <a:p>
            <a:pPr marL="515940" lvl="1" indent="-257970" algn="ctr">
              <a:lnSpc>
                <a:spcPts val="3345"/>
              </a:lnSpc>
              <a:buFont typeface="Arial"/>
              <a:buChar char="•"/>
            </a:pPr>
            <a:r>
              <a:rPr lang="en-US" sz="2389" b="1">
                <a:solidFill>
                  <a:srgbClr val="ED7D31"/>
                </a:solidFill>
                <a:latin typeface="Canva Sans Bold"/>
                <a:ea typeface="Canva Sans Bold"/>
                <a:cs typeface="Canva Sans Bold"/>
                <a:sym typeface="Canva Sans Bold"/>
              </a:rPr>
              <a:t>È la più grande iniziativa incentrata sulla programmazione in Europa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3827" r="-3827"/>
            </a:stretch>
          </a:blipFill>
        </p:spPr>
        <p:txBody>
          <a:bodyPr/>
          <a:lstStyle/>
          <a:p>
            <a:endParaRPr lang="it-IT"/>
          </a:p>
        </p:txBody>
      </p:sp>
      <p:sp>
        <p:nvSpPr>
          <p:cNvPr id="3" name="Freeform 3"/>
          <p:cNvSpPr/>
          <p:nvPr/>
        </p:nvSpPr>
        <p:spPr>
          <a:xfrm>
            <a:off x="741721" y="5143500"/>
            <a:ext cx="8735915" cy="2999404"/>
          </a:xfrm>
          <a:custGeom>
            <a:avLst/>
            <a:gdLst/>
            <a:ahLst/>
            <a:cxnLst/>
            <a:rect l="l" t="t" r="r" b="b"/>
            <a:pathLst>
              <a:path w="8735915" h="2999404">
                <a:moveTo>
                  <a:pt x="0" y="0"/>
                </a:moveTo>
                <a:lnTo>
                  <a:pt x="8735915" y="0"/>
                </a:lnTo>
                <a:lnTo>
                  <a:pt x="8735915" y="2999404"/>
                </a:lnTo>
                <a:lnTo>
                  <a:pt x="0" y="2999404"/>
                </a:lnTo>
                <a:lnTo>
                  <a:pt x="0" y="0"/>
                </a:lnTo>
                <a:close/>
              </a:path>
            </a:pathLst>
          </a:custGeom>
          <a:blipFill>
            <a:blip r:embed="rId3"/>
            <a:stretch>
              <a:fillRect l="-39849" r="-17106"/>
            </a:stretch>
          </a:blipFill>
        </p:spPr>
        <p:txBody>
          <a:bodyPr/>
          <a:lstStyle/>
          <a:p>
            <a:endParaRPr lang="it-IT"/>
          </a:p>
        </p:txBody>
      </p:sp>
      <p:sp>
        <p:nvSpPr>
          <p:cNvPr id="4" name="Freeform 4"/>
          <p:cNvSpPr/>
          <p:nvPr/>
        </p:nvSpPr>
        <p:spPr>
          <a:xfrm>
            <a:off x="480451" y="3807444"/>
            <a:ext cx="8146962" cy="1447956"/>
          </a:xfrm>
          <a:custGeom>
            <a:avLst/>
            <a:gdLst/>
            <a:ahLst/>
            <a:cxnLst/>
            <a:rect l="l" t="t" r="r" b="b"/>
            <a:pathLst>
              <a:path w="8146962" h="1447956">
                <a:moveTo>
                  <a:pt x="0" y="0"/>
                </a:moveTo>
                <a:lnTo>
                  <a:pt x="8146962" y="0"/>
                </a:lnTo>
                <a:lnTo>
                  <a:pt x="8146962" y="1447956"/>
                </a:lnTo>
                <a:lnTo>
                  <a:pt x="0" y="1447956"/>
                </a:lnTo>
                <a:lnTo>
                  <a:pt x="0" y="0"/>
                </a:lnTo>
                <a:close/>
              </a:path>
            </a:pathLst>
          </a:custGeom>
          <a:blipFill>
            <a:blip r:embed="rId4"/>
            <a:stretch>
              <a:fillRect t="-123545" b="-83803"/>
            </a:stretch>
          </a:blipFill>
        </p:spPr>
        <p:txBody>
          <a:bodyPr/>
          <a:lstStyle/>
          <a:p>
            <a:endParaRPr lang="it-IT"/>
          </a:p>
        </p:txBody>
      </p:sp>
      <p:sp>
        <p:nvSpPr>
          <p:cNvPr id="5" name="TextBox 5"/>
          <p:cNvSpPr txBox="1"/>
          <p:nvPr/>
        </p:nvSpPr>
        <p:spPr>
          <a:xfrm>
            <a:off x="110632" y="5095875"/>
            <a:ext cx="9122212" cy="2920789"/>
          </a:xfrm>
          <a:prstGeom prst="rect">
            <a:avLst/>
          </a:prstGeom>
        </p:spPr>
        <p:txBody>
          <a:bodyPr lIns="0" tIns="0" rIns="0" bIns="0" rtlCol="0" anchor="t">
            <a:spAutoFit/>
          </a:bodyPr>
          <a:lstStyle/>
          <a:p>
            <a:pPr algn="l">
              <a:lnSpc>
                <a:spcPts val="3336"/>
              </a:lnSpc>
            </a:pPr>
            <a:endParaRPr/>
          </a:p>
          <a:p>
            <a:pPr marL="514556" lvl="1" indent="-257278" algn="l">
              <a:lnSpc>
                <a:spcPts val="3336"/>
              </a:lnSpc>
              <a:buFont typeface="Arial"/>
              <a:buChar char="•"/>
            </a:pPr>
            <a:r>
              <a:rPr lang="en-US" sz="2383" b="1">
                <a:solidFill>
                  <a:srgbClr val="FFFFFF"/>
                </a:solidFill>
                <a:latin typeface="Canva Sans Bold"/>
                <a:ea typeface="Canva Sans Bold"/>
                <a:cs typeface="Canva Sans Bold"/>
                <a:sym typeface="Canva Sans Bold"/>
              </a:rPr>
              <a:t>Per comprendere il mondo che ci circonda;</a:t>
            </a:r>
          </a:p>
          <a:p>
            <a:pPr marL="514556" lvl="1" indent="-257278" algn="l">
              <a:lnSpc>
                <a:spcPts val="3336"/>
              </a:lnSpc>
              <a:buFont typeface="Arial"/>
              <a:buChar char="•"/>
            </a:pPr>
            <a:r>
              <a:rPr lang="en-US" sz="2383" b="1">
                <a:solidFill>
                  <a:srgbClr val="FFFFFF"/>
                </a:solidFill>
                <a:latin typeface="Canva Sans Bold"/>
                <a:ea typeface="Canva Sans Bold"/>
                <a:cs typeface="Canva Sans Bold"/>
                <a:sym typeface="Canva Sans Bold"/>
              </a:rPr>
              <a:t>per dare vita a nuove idee creando qualcosa di digitale;</a:t>
            </a:r>
          </a:p>
          <a:p>
            <a:pPr marL="514556" lvl="1" indent="-257278" algn="l">
              <a:lnSpc>
                <a:spcPts val="3336"/>
              </a:lnSpc>
              <a:buFont typeface="Arial"/>
              <a:buChar char="•"/>
            </a:pPr>
            <a:r>
              <a:rPr lang="en-US" sz="2383" b="1">
                <a:solidFill>
                  <a:srgbClr val="FFFFFF"/>
                </a:solidFill>
                <a:latin typeface="Canva Sans Bold"/>
                <a:ea typeface="Canva Sans Bold"/>
                <a:cs typeface="Canva Sans Bold"/>
                <a:sym typeface="Canva Sans Bold"/>
              </a:rPr>
              <a:t>per acquisire competenze pratiche durature;</a:t>
            </a:r>
          </a:p>
          <a:p>
            <a:pPr marL="514556" lvl="1" indent="-257278" algn="l">
              <a:lnSpc>
                <a:spcPts val="3336"/>
              </a:lnSpc>
              <a:buFont typeface="Arial"/>
              <a:buChar char="•"/>
            </a:pPr>
            <a:r>
              <a:rPr lang="en-US" sz="2383" b="1">
                <a:solidFill>
                  <a:srgbClr val="FFFFFF"/>
                </a:solidFill>
                <a:latin typeface="Canva Sans Bold"/>
                <a:ea typeface="Canva Sans Bold"/>
                <a:cs typeface="Canva Sans Bold"/>
                <a:sym typeface="Canva Sans Bold"/>
              </a:rPr>
              <a:t>per compiere i primi passi nel padroneggiare le tecnologie </a:t>
            </a:r>
          </a:p>
          <a:p>
            <a:pPr algn="l">
              <a:lnSpc>
                <a:spcPts val="3336"/>
              </a:lnSpc>
            </a:pPr>
            <a:r>
              <a:rPr lang="en-US" sz="2383" b="1">
                <a:solidFill>
                  <a:srgbClr val="FFFFFF"/>
                </a:solidFill>
                <a:latin typeface="Canva Sans Bold"/>
                <a:ea typeface="Canva Sans Bold"/>
                <a:cs typeface="Canva Sans Bold"/>
                <a:sym typeface="Canva Sans Bold"/>
              </a:rPr>
              <a:t>       digitali;</a:t>
            </a:r>
          </a:p>
          <a:p>
            <a:pPr marL="514556" lvl="1" indent="-257278" algn="l">
              <a:lnSpc>
                <a:spcPts val="3336"/>
              </a:lnSpc>
              <a:buFont typeface="Arial"/>
              <a:buChar char="•"/>
            </a:pPr>
            <a:r>
              <a:rPr lang="en-US" sz="2383" b="1">
                <a:solidFill>
                  <a:srgbClr val="FFFFFF"/>
                </a:solidFill>
                <a:latin typeface="Canva Sans Bold"/>
                <a:ea typeface="Canva Sans Bold"/>
                <a:cs typeface="Canva Sans Bold"/>
                <a:sym typeface="Canva Sans Bold"/>
              </a:rPr>
              <a:t>per fare parte di una comunità entusiasta.</a:t>
            </a:r>
          </a:p>
        </p:txBody>
      </p:sp>
      <p:sp>
        <p:nvSpPr>
          <p:cNvPr id="6" name="TextBox 6"/>
          <p:cNvSpPr txBox="1"/>
          <p:nvPr/>
        </p:nvSpPr>
        <p:spPr>
          <a:xfrm>
            <a:off x="-1438623" y="4216144"/>
            <a:ext cx="11613345" cy="563880"/>
          </a:xfrm>
          <a:prstGeom prst="rect">
            <a:avLst/>
          </a:prstGeom>
        </p:spPr>
        <p:txBody>
          <a:bodyPr lIns="0" tIns="0" rIns="0" bIns="0" rtlCol="0" anchor="t">
            <a:spAutoFit/>
          </a:bodyPr>
          <a:lstStyle/>
          <a:p>
            <a:pPr algn="ctr">
              <a:lnSpc>
                <a:spcPts val="4619"/>
              </a:lnSpc>
            </a:pPr>
            <a:r>
              <a:rPr lang="en-US" sz="3299" b="1">
                <a:solidFill>
                  <a:srgbClr val="410998"/>
                </a:solidFill>
                <a:latin typeface="Canva Sans Bold"/>
                <a:ea typeface="Canva Sans Bold"/>
                <a:cs typeface="Canva Sans Bold"/>
                <a:sym typeface="Canva Sans Bold"/>
              </a:rPr>
              <a:t>PERCHÈ UNIRSI ALLA CODE WEEK?</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3827" r="-3827"/>
            </a:stretch>
          </a:blipFill>
        </p:spPr>
        <p:txBody>
          <a:bodyPr/>
          <a:lstStyle/>
          <a:p>
            <a:endParaRPr lang="it-IT"/>
          </a:p>
        </p:txBody>
      </p:sp>
      <p:sp>
        <p:nvSpPr>
          <p:cNvPr id="3" name="Freeform 3"/>
          <p:cNvSpPr/>
          <p:nvPr/>
        </p:nvSpPr>
        <p:spPr>
          <a:xfrm>
            <a:off x="1448131" y="584871"/>
            <a:ext cx="6378837" cy="1222844"/>
          </a:xfrm>
          <a:custGeom>
            <a:avLst/>
            <a:gdLst/>
            <a:ahLst/>
            <a:cxnLst/>
            <a:rect l="l" t="t" r="r" b="b"/>
            <a:pathLst>
              <a:path w="6378837" h="1222844">
                <a:moveTo>
                  <a:pt x="0" y="0"/>
                </a:moveTo>
                <a:lnTo>
                  <a:pt x="6378837" y="0"/>
                </a:lnTo>
                <a:lnTo>
                  <a:pt x="6378837" y="1222843"/>
                </a:lnTo>
                <a:lnTo>
                  <a:pt x="0" y="1222843"/>
                </a:lnTo>
                <a:lnTo>
                  <a:pt x="0" y="0"/>
                </a:lnTo>
                <a:close/>
              </a:path>
            </a:pathLst>
          </a:custGeom>
          <a:blipFill>
            <a:blip r:embed="rId3"/>
            <a:stretch>
              <a:fillRect t="-11754" b="-147761"/>
            </a:stretch>
          </a:blipFill>
        </p:spPr>
        <p:txBody>
          <a:bodyPr/>
          <a:lstStyle/>
          <a:p>
            <a:endParaRPr lang="it-IT"/>
          </a:p>
        </p:txBody>
      </p:sp>
      <p:sp>
        <p:nvSpPr>
          <p:cNvPr id="4" name="Freeform 4"/>
          <p:cNvSpPr/>
          <p:nvPr/>
        </p:nvSpPr>
        <p:spPr>
          <a:xfrm>
            <a:off x="755201" y="2369808"/>
            <a:ext cx="8161619" cy="4820644"/>
          </a:xfrm>
          <a:custGeom>
            <a:avLst/>
            <a:gdLst/>
            <a:ahLst/>
            <a:cxnLst/>
            <a:rect l="l" t="t" r="r" b="b"/>
            <a:pathLst>
              <a:path w="8161619" h="4820644">
                <a:moveTo>
                  <a:pt x="0" y="0"/>
                </a:moveTo>
                <a:lnTo>
                  <a:pt x="8161619" y="0"/>
                </a:lnTo>
                <a:lnTo>
                  <a:pt x="8161619" y="4820644"/>
                </a:lnTo>
                <a:lnTo>
                  <a:pt x="0" y="4820644"/>
                </a:lnTo>
                <a:lnTo>
                  <a:pt x="0" y="0"/>
                </a:lnTo>
                <a:close/>
              </a:path>
            </a:pathLst>
          </a:custGeom>
          <a:blipFill>
            <a:blip r:embed="rId4"/>
            <a:stretch>
              <a:fillRect l="-15627" r="-15627"/>
            </a:stretch>
          </a:blipFill>
        </p:spPr>
        <p:txBody>
          <a:bodyPr/>
          <a:lstStyle/>
          <a:p>
            <a:endParaRPr lang="it-IT"/>
          </a:p>
        </p:txBody>
      </p:sp>
      <p:sp>
        <p:nvSpPr>
          <p:cNvPr id="5" name="TextBox 5"/>
          <p:cNvSpPr txBox="1"/>
          <p:nvPr/>
        </p:nvSpPr>
        <p:spPr>
          <a:xfrm>
            <a:off x="2020411" y="923925"/>
            <a:ext cx="5234276" cy="697566"/>
          </a:xfrm>
          <a:prstGeom prst="rect">
            <a:avLst/>
          </a:prstGeom>
        </p:spPr>
        <p:txBody>
          <a:bodyPr lIns="0" tIns="0" rIns="0" bIns="0" rtlCol="0" anchor="t">
            <a:spAutoFit/>
          </a:bodyPr>
          <a:lstStyle/>
          <a:p>
            <a:pPr algn="ctr">
              <a:lnSpc>
                <a:spcPts val="4760"/>
              </a:lnSpc>
            </a:pPr>
            <a:r>
              <a:rPr lang="en-US" sz="3400" b="1">
                <a:solidFill>
                  <a:srgbClr val="410998"/>
                </a:solidFill>
                <a:latin typeface="Poppins Bold"/>
                <a:ea typeface="Poppins Bold"/>
                <a:cs typeface="Poppins Bold"/>
                <a:sym typeface="Poppins Bold"/>
              </a:rPr>
              <a:t>COME PARTECIPARE?</a:t>
            </a:r>
          </a:p>
        </p:txBody>
      </p:sp>
      <p:sp>
        <p:nvSpPr>
          <p:cNvPr id="6" name="TextBox 6"/>
          <p:cNvSpPr txBox="1"/>
          <p:nvPr/>
        </p:nvSpPr>
        <p:spPr>
          <a:xfrm>
            <a:off x="1096329" y="2057279"/>
            <a:ext cx="7479363" cy="3769360"/>
          </a:xfrm>
          <a:prstGeom prst="rect">
            <a:avLst/>
          </a:prstGeom>
        </p:spPr>
        <p:txBody>
          <a:bodyPr lIns="0" tIns="0" rIns="0" bIns="0" rtlCol="0" anchor="t">
            <a:spAutoFit/>
          </a:bodyPr>
          <a:lstStyle/>
          <a:p>
            <a:pPr marL="669286" lvl="1" indent="-334643" algn="l">
              <a:lnSpc>
                <a:spcPts val="3640"/>
              </a:lnSpc>
              <a:buFont typeface="Arial"/>
              <a:buChar char="•"/>
            </a:pPr>
            <a:r>
              <a:rPr lang="it-IT" sz="2600" b="1">
                <a:solidFill>
                  <a:srgbClr val="410998"/>
                </a:solidFill>
                <a:latin typeface="Canva Sans Bold"/>
                <a:ea typeface="Canva Sans Bold"/>
                <a:cs typeface="Canva Sans Bold"/>
                <a:sym typeface="Canva Sans Bold"/>
              </a:rPr>
              <a:t>vai su codeweek.eu e accedi (o crea il tuo account)</a:t>
            </a:r>
          </a:p>
          <a:p>
            <a:pPr marL="669286" lvl="1" indent="-334643" algn="l">
              <a:lnSpc>
                <a:spcPts val="3640"/>
              </a:lnSpc>
              <a:buFont typeface="Arial"/>
              <a:buChar char="•"/>
            </a:pPr>
            <a:r>
              <a:rPr lang="it-IT" sz="2600" b="1">
                <a:solidFill>
                  <a:srgbClr val="410998"/>
                </a:solidFill>
                <a:latin typeface="Canva Sans Bold"/>
                <a:ea typeface="Canva Sans Bold"/>
                <a:cs typeface="Canva Sans Bold"/>
                <a:sym typeface="Canva Sans Bold"/>
              </a:rPr>
              <a:t>progetta la tua attività: anche senza computer!</a:t>
            </a:r>
          </a:p>
          <a:p>
            <a:pPr marL="669286" lvl="1" indent="-334643" algn="l">
              <a:lnSpc>
                <a:spcPts val="3640"/>
              </a:lnSpc>
              <a:buFont typeface="Arial"/>
              <a:buChar char="•"/>
            </a:pPr>
            <a:r>
              <a:rPr lang="it-IT" sz="2600" b="1">
                <a:solidFill>
                  <a:srgbClr val="410998"/>
                </a:solidFill>
                <a:latin typeface="Canva Sans Bold"/>
                <a:ea typeface="Canva Sans Bold"/>
                <a:cs typeface="Canva Sans Bold"/>
                <a:sym typeface="Canva Sans Bold"/>
              </a:rPr>
              <a:t>registrala su </a:t>
            </a:r>
            <a:r>
              <a:rPr lang="it-IT" sz="2600" b="1">
                <a:solidFill>
                  <a:srgbClr val="410998"/>
                </a:solidFill>
                <a:latin typeface="Canva Sans Bold"/>
                <a:ea typeface="Canva Sans Bold"/>
                <a:cs typeface="Canva Sans Bold"/>
                <a:sym typeface="Canva Sans Bold"/>
                <a:hlinkClick r:id="rId5" tooltip="https://codeweek.eu/add"/>
              </a:rPr>
              <a:t>codeweek.eu/add</a:t>
            </a:r>
            <a:r>
              <a:rPr lang="it-IT" sz="2600" b="1">
                <a:solidFill>
                  <a:srgbClr val="410998"/>
                </a:solidFill>
                <a:latin typeface="Canva Sans Bold"/>
                <a:ea typeface="Canva Sans Bold"/>
                <a:cs typeface="Canva Sans Bold"/>
                <a:sym typeface="Canva Sans Bold"/>
              </a:rPr>
              <a:t> entro il 25 ottobre 2026</a:t>
            </a:r>
          </a:p>
          <a:p>
            <a:pPr marL="669286" lvl="1" indent="-334643" algn="l">
              <a:lnSpc>
                <a:spcPts val="3640"/>
              </a:lnSpc>
              <a:buFont typeface="Arial"/>
              <a:buChar char="•"/>
            </a:pPr>
            <a:r>
              <a:rPr lang="it-IT" sz="2600" b="1">
                <a:solidFill>
                  <a:srgbClr val="410998"/>
                </a:solidFill>
                <a:latin typeface="Canva Sans Bold"/>
                <a:ea typeface="Canva Sans Bold"/>
                <a:cs typeface="Canva Sans Bold"/>
                <a:sym typeface="Canva Sans Bold"/>
              </a:rPr>
              <a:t>ritrova il tuo evento sulla </a:t>
            </a:r>
            <a:r>
              <a:rPr lang="it-IT" sz="2600" b="1">
                <a:solidFill>
                  <a:srgbClr val="410998"/>
                </a:solidFill>
                <a:latin typeface="Canva Sans Bold"/>
                <a:ea typeface="Canva Sans Bold"/>
                <a:cs typeface="Canva Sans Bold"/>
                <a:sym typeface="Canva Sans Bold"/>
                <a:hlinkClick r:id="rId6" tooltip="https://codeweek.eu/events"/>
              </a:rPr>
              <a:t>mappa europea della Code Week</a:t>
            </a:r>
            <a:r>
              <a:rPr lang="it-IT" sz="2600" b="1">
                <a:solidFill>
                  <a:srgbClr val="410998"/>
                </a:solidFill>
                <a:latin typeface="Canva Sans Bold"/>
                <a:ea typeface="Canva Sans Bold"/>
                <a:cs typeface="Canva Sans Bold"/>
                <a:sym typeface="Canva Sans Bold"/>
              </a:rPr>
              <a: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3827" r="-3827"/>
            </a:stretch>
          </a:blipFill>
        </p:spPr>
        <p:txBody>
          <a:bodyPr/>
          <a:lstStyle/>
          <a:p>
            <a:endParaRPr lang="it-IT"/>
          </a:p>
        </p:txBody>
      </p:sp>
      <p:sp>
        <p:nvSpPr>
          <p:cNvPr id="3" name="Freeform 3"/>
          <p:cNvSpPr/>
          <p:nvPr/>
        </p:nvSpPr>
        <p:spPr>
          <a:xfrm>
            <a:off x="5191507" y="8035597"/>
            <a:ext cx="6922987" cy="1413081"/>
          </a:xfrm>
          <a:custGeom>
            <a:avLst/>
            <a:gdLst/>
            <a:ahLst/>
            <a:cxnLst/>
            <a:rect l="l" t="t" r="r" b="b"/>
            <a:pathLst>
              <a:path w="6922987" h="1413081">
                <a:moveTo>
                  <a:pt x="0" y="0"/>
                </a:moveTo>
                <a:lnTo>
                  <a:pt x="6922987" y="0"/>
                </a:lnTo>
                <a:lnTo>
                  <a:pt x="6922987" y="1413081"/>
                </a:lnTo>
                <a:lnTo>
                  <a:pt x="0" y="1413081"/>
                </a:lnTo>
                <a:lnTo>
                  <a:pt x="0" y="0"/>
                </a:lnTo>
                <a:close/>
              </a:path>
            </a:pathLst>
          </a:custGeom>
          <a:blipFill>
            <a:blip r:embed="rId3"/>
            <a:stretch>
              <a:fillRect t="-2005" b="-2005"/>
            </a:stretch>
          </a:blipFill>
        </p:spPr>
        <p:txBody>
          <a:bodyPr/>
          <a:lstStyle/>
          <a:p>
            <a:endParaRPr lang="it-IT"/>
          </a:p>
        </p:txBody>
      </p:sp>
      <p:sp>
        <p:nvSpPr>
          <p:cNvPr id="4" name="Freeform 4"/>
          <p:cNvSpPr/>
          <p:nvPr/>
        </p:nvSpPr>
        <p:spPr>
          <a:xfrm>
            <a:off x="291914" y="4166827"/>
            <a:ext cx="10231811" cy="1953346"/>
          </a:xfrm>
          <a:custGeom>
            <a:avLst/>
            <a:gdLst/>
            <a:ahLst/>
            <a:cxnLst/>
            <a:rect l="l" t="t" r="r" b="b"/>
            <a:pathLst>
              <a:path w="10231811" h="1953346">
                <a:moveTo>
                  <a:pt x="0" y="0"/>
                </a:moveTo>
                <a:lnTo>
                  <a:pt x="10231811" y="0"/>
                </a:lnTo>
                <a:lnTo>
                  <a:pt x="10231811" y="1953346"/>
                </a:lnTo>
                <a:lnTo>
                  <a:pt x="0" y="1953346"/>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it-IT"/>
          </a:p>
        </p:txBody>
      </p:sp>
      <p:sp>
        <p:nvSpPr>
          <p:cNvPr id="5" name="Freeform 5"/>
          <p:cNvSpPr/>
          <p:nvPr/>
        </p:nvSpPr>
        <p:spPr>
          <a:xfrm>
            <a:off x="291914" y="893554"/>
            <a:ext cx="9758272" cy="3477544"/>
          </a:xfrm>
          <a:custGeom>
            <a:avLst/>
            <a:gdLst/>
            <a:ahLst/>
            <a:cxnLst/>
            <a:rect l="l" t="t" r="r" b="b"/>
            <a:pathLst>
              <a:path w="9758272" h="3477544">
                <a:moveTo>
                  <a:pt x="0" y="0"/>
                </a:moveTo>
                <a:lnTo>
                  <a:pt x="9758272" y="0"/>
                </a:lnTo>
                <a:lnTo>
                  <a:pt x="9758272" y="3477544"/>
                </a:lnTo>
                <a:lnTo>
                  <a:pt x="0" y="3477544"/>
                </a:lnTo>
                <a:lnTo>
                  <a:pt x="0" y="0"/>
                </a:lnTo>
                <a:close/>
              </a:path>
            </a:pathLst>
          </a:custGeom>
          <a:blipFill>
            <a:blip r:embed="rId5"/>
            <a:stretch>
              <a:fillRect l="-19032" r="-16083"/>
            </a:stretch>
          </a:blipFill>
        </p:spPr>
        <p:txBody>
          <a:bodyPr/>
          <a:lstStyle/>
          <a:p>
            <a:endParaRPr lang="it-IT"/>
          </a:p>
        </p:txBody>
      </p:sp>
      <p:sp>
        <p:nvSpPr>
          <p:cNvPr id="6" name="TextBox 6"/>
          <p:cNvSpPr txBox="1"/>
          <p:nvPr/>
        </p:nvSpPr>
        <p:spPr>
          <a:xfrm>
            <a:off x="1239014" y="1711390"/>
            <a:ext cx="7904986" cy="1623695"/>
          </a:xfrm>
          <a:prstGeom prst="rect">
            <a:avLst/>
          </a:prstGeom>
        </p:spPr>
        <p:txBody>
          <a:bodyPr lIns="0" tIns="0" rIns="0" bIns="0" rtlCol="0" anchor="t">
            <a:spAutoFit/>
          </a:bodyPr>
          <a:lstStyle/>
          <a:p>
            <a:pPr algn="ctr">
              <a:lnSpc>
                <a:spcPts val="6580"/>
              </a:lnSpc>
            </a:pPr>
            <a:r>
              <a:rPr lang="en-US" sz="4700" b="1">
                <a:solidFill>
                  <a:srgbClr val="410998"/>
                </a:solidFill>
                <a:latin typeface="Canva Sans Bold"/>
                <a:ea typeface="Canva Sans Bold"/>
                <a:cs typeface="Canva Sans Bold"/>
                <a:sym typeface="Canva Sans Bold"/>
              </a:rPr>
              <a:t>PRONTO A METTERTI IN GIOCO?</a:t>
            </a:r>
          </a:p>
        </p:txBody>
      </p:sp>
      <p:sp>
        <p:nvSpPr>
          <p:cNvPr id="7" name="TextBox 7"/>
          <p:cNvSpPr txBox="1"/>
          <p:nvPr/>
        </p:nvSpPr>
        <p:spPr>
          <a:xfrm>
            <a:off x="1161234" y="4181496"/>
            <a:ext cx="8493171" cy="1972846"/>
          </a:xfrm>
          <a:prstGeom prst="rect">
            <a:avLst/>
          </a:prstGeom>
        </p:spPr>
        <p:txBody>
          <a:bodyPr lIns="0" tIns="0" rIns="0" bIns="0" rtlCol="0" anchor="t">
            <a:spAutoFit/>
          </a:bodyPr>
          <a:lstStyle/>
          <a:p>
            <a:pPr algn="l">
              <a:lnSpc>
                <a:spcPts val="4489"/>
              </a:lnSpc>
            </a:pPr>
            <a:r>
              <a:rPr lang="en-US" sz="3207" b="1">
                <a:solidFill>
                  <a:srgbClr val="410998"/>
                </a:solidFill>
                <a:latin typeface="Canva Sans Bold"/>
                <a:ea typeface="Canva Sans Bold"/>
                <a:cs typeface="Canva Sans Bold"/>
                <a:sym typeface="Canva Sans Bold"/>
              </a:rPr>
              <a:t>RISORSE ON LINE</a:t>
            </a:r>
          </a:p>
          <a:p>
            <a:pPr algn="l">
              <a:lnSpc>
                <a:spcPts val="3781"/>
              </a:lnSpc>
            </a:pPr>
            <a:r>
              <a:rPr lang="en-US" sz="2700">
                <a:solidFill>
                  <a:srgbClr val="410998"/>
                </a:solidFill>
                <a:latin typeface="Canva Sans"/>
                <a:ea typeface="Canva Sans"/>
                <a:cs typeface="Canva Sans"/>
                <a:sym typeface="Canva Sans"/>
              </a:rPr>
              <a:t>https://programmailfuturo.it/</a:t>
            </a:r>
          </a:p>
          <a:p>
            <a:pPr algn="l">
              <a:lnSpc>
                <a:spcPts val="3781"/>
              </a:lnSpc>
            </a:pPr>
            <a:r>
              <a:rPr lang="en-US" sz="2700">
                <a:solidFill>
                  <a:srgbClr val="410998"/>
                </a:solidFill>
                <a:latin typeface="Canva Sans"/>
                <a:ea typeface="Canva Sans"/>
                <a:cs typeface="Canva Sans"/>
                <a:sym typeface="Canva Sans"/>
              </a:rPr>
              <a:t>https://code.org/it</a:t>
            </a:r>
          </a:p>
          <a:p>
            <a:pPr algn="l">
              <a:lnSpc>
                <a:spcPts val="3781"/>
              </a:lnSpc>
            </a:pPr>
            <a:r>
              <a:rPr lang="en-US" sz="2700">
                <a:solidFill>
                  <a:srgbClr val="410998"/>
                </a:solidFill>
                <a:latin typeface="Canva Sans"/>
                <a:ea typeface="Canva Sans"/>
                <a:cs typeface="Canva Sans"/>
                <a:sym typeface="Canva Sans"/>
              </a:rPr>
              <a:t>https://codeweek.eu/</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282</Words>
  <Application>Microsoft Office PowerPoint</Application>
  <PresentationFormat>Personalizzato</PresentationFormat>
  <Paragraphs>29</Paragraphs>
  <Slides>6</Slides>
  <Notes>0</Notes>
  <HiddenSlides>0</HiddenSlides>
  <MMClips>0</MMClips>
  <ScaleCrop>false</ScaleCrop>
  <HeadingPairs>
    <vt:vector size="6" baseType="variant">
      <vt:variant>
        <vt:lpstr>Caratteri utilizzati</vt:lpstr>
      </vt:variant>
      <vt:variant>
        <vt:i4>5</vt:i4>
      </vt:variant>
      <vt:variant>
        <vt:lpstr>Tema</vt:lpstr>
      </vt:variant>
      <vt:variant>
        <vt:i4>1</vt:i4>
      </vt:variant>
      <vt:variant>
        <vt:lpstr>Titoli diapositive</vt:lpstr>
      </vt:variant>
      <vt:variant>
        <vt:i4>6</vt:i4>
      </vt:variant>
    </vt:vector>
  </HeadingPairs>
  <TitlesOfParts>
    <vt:vector size="12" baseType="lpstr">
      <vt:lpstr>Calibri</vt:lpstr>
      <vt:lpstr>Arial</vt:lpstr>
      <vt:lpstr>Canva Sans Bold</vt:lpstr>
      <vt:lpstr>Canva Sans</vt:lpstr>
      <vt:lpstr>Poppins Bold</vt:lpstr>
      <vt:lpstr>Office Theme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October 11-26 Imparare a programmare ci aiuta a dare un senso al mondo che cambia rapidamente intorno a noi, ad ampliare la nostra comprensione di come funziona la tecnologia e a sviluppare abilità e capacità al fine di esplorare nuove idee e innovare.</dc:title>
  <dc:creator>PC</dc:creator>
  <cp:lastModifiedBy>Vincenzo Cerbone</cp:lastModifiedBy>
  <cp:revision>1</cp:revision>
  <dcterms:created xsi:type="dcterms:W3CDTF">2006-08-16T00:00:00Z</dcterms:created>
  <dcterms:modified xsi:type="dcterms:W3CDTF">2026-10-17T07:27:37Z</dcterms:modified>
  <dc:identifier>DAG02FYWb0s</dc:identifier>
</cp:coreProperties>
</file>